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40185ea7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40185ea7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50ce289c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150ce289c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40185ea7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140185ea7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40185ea75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40185ea7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140185ea7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140185ea7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140185ea7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140185ea7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24A2E"/>
            </a:gs>
            <a:gs pos="100000">
              <a:srgbClr val="737373"/>
            </a:gs>
          </a:gsLst>
          <a:lin ang="5400012" scaled="0"/>
        </a:gra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NFL Draft Outcome Data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</a:t>
            </a:r>
            <a:r>
              <a:rPr lang="en"/>
              <a:t> by Ryan Cannady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24A2E"/>
            </a:gs>
            <a:gs pos="100000">
              <a:srgbClr val="737373"/>
            </a:gs>
          </a:gsLst>
          <a:lin ang="5400012" scaled="0"/>
        </a:gra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2908800" y="224450"/>
            <a:ext cx="3326400" cy="4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In Conclusion</a:t>
            </a:r>
            <a:endParaRPr sz="3500"/>
          </a:p>
        </p:txBody>
      </p:sp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b="0" l="16339" r="16339" t="0"/>
          <a:stretch/>
        </p:blipFill>
        <p:spPr>
          <a:xfrm>
            <a:off x="6761800" y="2312650"/>
            <a:ext cx="2382200" cy="2830848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/>
          <p:nvPr/>
        </p:nvSpPr>
        <p:spPr>
          <a:xfrm>
            <a:off x="271175" y="1635700"/>
            <a:ext cx="64905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oboto"/>
              <a:buChar char="●"/>
            </a:pPr>
            <a:r>
              <a:rPr lang="en" sz="3000">
                <a:latin typeface="Roboto"/>
                <a:ea typeface="Roboto"/>
                <a:cs typeface="Roboto"/>
                <a:sym typeface="Roboto"/>
              </a:rPr>
              <a:t>Faster 40 times are valuable</a:t>
            </a:r>
            <a:endParaRPr sz="3000"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oboto"/>
              <a:buChar char="●"/>
            </a:pPr>
            <a:r>
              <a:rPr lang="en" sz="3000">
                <a:latin typeface="Roboto"/>
                <a:ea typeface="Roboto"/>
                <a:cs typeface="Roboto"/>
                <a:sym typeface="Roboto"/>
              </a:rPr>
              <a:t>Av is one of the most important indicators</a:t>
            </a:r>
            <a:endParaRPr sz="3000"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oboto"/>
              <a:buChar char="●"/>
            </a:pPr>
            <a:r>
              <a:rPr lang="en" sz="3000">
                <a:latin typeface="Roboto"/>
                <a:ea typeface="Roboto"/>
                <a:cs typeface="Roboto"/>
                <a:sym typeface="Roboto"/>
              </a:rPr>
              <a:t>There is always next year in the draft</a:t>
            </a:r>
            <a:endParaRPr sz="3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12495" l="0" r="0" t="12502"/>
          <a:stretch/>
        </p:blipFill>
        <p:spPr>
          <a:xfrm>
            <a:off x="0" y="0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One of the most important parts of an</a:t>
            </a:r>
            <a:endParaRPr b="1"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NFL teams success is through the draft!</a:t>
            </a:r>
            <a:endParaRPr b="1"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24A2E"/>
            </a:gs>
            <a:gs pos="100000">
              <a:srgbClr val="737373"/>
            </a:gs>
          </a:gsLst>
          <a:lin ang="5400012" scaled="0"/>
        </a:gra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5"/>
          <p:cNvPicPr preferRelativeResize="0"/>
          <p:nvPr/>
        </p:nvPicPr>
        <p:blipFill rotWithShape="1">
          <a:blip r:embed="rId3">
            <a:alphaModFix/>
          </a:blip>
          <a:srcRect b="0" l="16500" r="1650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lt1"/>
                </a:solidFill>
              </a:rPr>
              <a:t>The Problem</a:t>
            </a:r>
            <a:endParaRPr sz="4400">
              <a:solidFill>
                <a:schemeClr val="lt1"/>
              </a:solidFill>
            </a:endParaRPr>
          </a:p>
        </p:txBody>
      </p:sp>
      <p:sp>
        <p:nvSpPr>
          <p:cNvPr id="81" name="Google Shape;81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It is very difficult to tell which players should get drafted and in what rounds. 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24A2E"/>
            </a:gs>
            <a:gs pos="100000">
              <a:srgbClr val="737373"/>
            </a:gs>
          </a:gsLst>
          <a:lin ang="5400012" scaled="0"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0" l="24881" r="24881" t="0"/>
          <a:stretch/>
        </p:blipFill>
        <p:spPr>
          <a:xfrm>
            <a:off x="-9150" y="0"/>
            <a:ext cx="4594499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lt1"/>
                </a:solidFill>
              </a:rPr>
              <a:t>What is the s</a:t>
            </a:r>
            <a:r>
              <a:rPr lang="en" sz="4400">
                <a:solidFill>
                  <a:schemeClr val="lt1"/>
                </a:solidFill>
              </a:rPr>
              <a:t>olution?</a:t>
            </a:r>
            <a:endParaRPr sz="4400">
              <a:solidFill>
                <a:schemeClr val="lt1"/>
              </a:solidFill>
            </a:endParaRPr>
          </a:p>
        </p:txBody>
      </p:sp>
      <p:sp>
        <p:nvSpPr>
          <p:cNvPr id="88" name="Google Shape;88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A machine learning model a.k.a. Artificial Intelligence. 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24A2E"/>
            </a:gs>
            <a:gs pos="100000">
              <a:srgbClr val="737373"/>
            </a:gs>
          </a:gsLst>
          <a:lin ang="5400700" scaled="0"/>
        </a:gra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idx="4294967295" type="ctrTitle"/>
          </p:nvPr>
        </p:nvSpPr>
        <p:spPr>
          <a:xfrm>
            <a:off x="504600" y="1692600"/>
            <a:ext cx="8134800" cy="175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I found to solve this problem is from the NFL combine dating back to the year 2000 up until 2018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24A2E"/>
            </a:gs>
            <a:gs pos="100000">
              <a:srgbClr val="737373"/>
            </a:gs>
          </a:gsLst>
          <a:lin ang="5400012" scaled="0"/>
        </a:gra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5490650" y="1000925"/>
            <a:ext cx="31995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This bar graph shows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The average approximate value(AV)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Based on the round Drafted!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24A2E"/>
            </a:gs>
            <a:gs pos="100000">
              <a:srgbClr val="737373"/>
            </a:gs>
          </a:gsLst>
          <a:lin ang="5400012" scaled="0"/>
        </a:gra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5490650" y="1000925"/>
            <a:ext cx="3199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This line graph shows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The average 40 Time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Based on the round Drafted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24A2E"/>
            </a:gs>
            <a:gs pos="100000">
              <a:srgbClr val="737373"/>
            </a:gs>
          </a:gsLst>
          <a:lin ang="5400012" scaled="0"/>
        </a:gra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460950" y="187050"/>
            <a:ext cx="8222100" cy="19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The machine learning model I chose to put into production is called 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LGBM(Light Gradient Boosted Machine)</a:t>
            </a:r>
            <a:endParaRPr sz="3500"/>
          </a:p>
        </p:txBody>
      </p:sp>
      <p:sp>
        <p:nvSpPr>
          <p:cNvPr id="111" name="Google Shape;111;p20"/>
          <p:cNvSpPr txBox="1"/>
          <p:nvPr>
            <p:ph idx="4294967295" type="ctrTitle"/>
          </p:nvPr>
        </p:nvSpPr>
        <p:spPr>
          <a:xfrm>
            <a:off x="504600" y="2668050"/>
            <a:ext cx="8134800" cy="206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LGBM is  a model that uses Gradient boosting. Which is simply learning from its own errors and improving results.</a:t>
            </a:r>
            <a:endParaRPr sz="3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624A2E"/>
            </a:gs>
            <a:gs pos="100000">
              <a:srgbClr val="737373"/>
            </a:gs>
          </a:gsLst>
          <a:lin ang="5400012" scaled="0"/>
        </a:gra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460950" y="187050"/>
            <a:ext cx="8222100" cy="197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In testing the lgbm model is right about 77 percent of the time</a:t>
            </a:r>
            <a:endParaRPr sz="3500"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5600" y="2388875"/>
            <a:ext cx="2252777" cy="267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